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78" r:id="rId2"/>
    <p:sldId id="362" r:id="rId3"/>
    <p:sldId id="356" r:id="rId4"/>
    <p:sldId id="363" r:id="rId5"/>
    <p:sldId id="364" r:id="rId6"/>
    <p:sldId id="365" r:id="rId7"/>
    <p:sldId id="366" r:id="rId8"/>
    <p:sldId id="367" r:id="rId9"/>
    <p:sldId id="368" r:id="rId10"/>
    <p:sldId id="370" r:id="rId11"/>
    <p:sldId id="371" r:id="rId12"/>
    <p:sldId id="372" r:id="rId13"/>
    <p:sldId id="373" r:id="rId14"/>
    <p:sldId id="375" r:id="rId15"/>
    <p:sldId id="377" r:id="rId16"/>
    <p:sldId id="378" r:id="rId17"/>
    <p:sldId id="379" r:id="rId18"/>
    <p:sldId id="392" r:id="rId19"/>
    <p:sldId id="380" r:id="rId20"/>
    <p:sldId id="381" r:id="rId21"/>
    <p:sldId id="382" r:id="rId22"/>
    <p:sldId id="383" r:id="rId23"/>
    <p:sldId id="384" r:id="rId24"/>
    <p:sldId id="385" r:id="rId25"/>
    <p:sldId id="393" r:id="rId26"/>
    <p:sldId id="386" r:id="rId27"/>
    <p:sldId id="387" r:id="rId28"/>
    <p:sldId id="388" r:id="rId29"/>
    <p:sldId id="389" r:id="rId30"/>
    <p:sldId id="390" r:id="rId31"/>
    <p:sldId id="391" r:id="rId32"/>
    <p:sldId id="357" r:id="rId33"/>
    <p:sldId id="342" r:id="rId34"/>
    <p:sldId id="333" r:id="rId35"/>
    <p:sldId id="334" r:id="rId36"/>
    <p:sldId id="335" r:id="rId37"/>
    <p:sldId id="336" r:id="rId38"/>
    <p:sldId id="337" r:id="rId39"/>
    <p:sldId id="341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5E45FC-EDCA-4F5C-8D92-091DD1FB2DCA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443FD-AA09-455F-BE9C-FE9DD52C4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516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443FD-AA09-455F-BE9C-FE9DD52C427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070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E74C-97E8-49B3-A82F-37090C696304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66F25-A7F4-4A02-93C6-F87453637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009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E74C-97E8-49B3-A82F-37090C696304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66F25-A7F4-4A02-93C6-F87453637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907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E74C-97E8-49B3-A82F-37090C696304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66F25-A7F4-4A02-93C6-F87453637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519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E74C-97E8-49B3-A82F-37090C696304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66F25-A7F4-4A02-93C6-F87453637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30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E74C-97E8-49B3-A82F-37090C696304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66F25-A7F4-4A02-93C6-F87453637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105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E74C-97E8-49B3-A82F-37090C696304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66F25-A7F4-4A02-93C6-F87453637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400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E74C-97E8-49B3-A82F-37090C696304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66F25-A7F4-4A02-93C6-F87453637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7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E74C-97E8-49B3-A82F-37090C696304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66F25-A7F4-4A02-93C6-F87453637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962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E74C-97E8-49B3-A82F-37090C696304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66F25-A7F4-4A02-93C6-F87453637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83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E74C-97E8-49B3-A82F-37090C696304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66F25-A7F4-4A02-93C6-F87453637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28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E74C-97E8-49B3-A82F-37090C696304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66F25-A7F4-4A02-93C6-F87453637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572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1E74C-97E8-49B3-A82F-37090C696304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66F25-A7F4-4A02-93C6-F87453637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606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aynrlmbl.aajeevika.gov.in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50271" y="4269768"/>
            <a:ext cx="11291454" cy="101174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SHG Bank Linkage &amp; Interest Subvention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6775" y="2025739"/>
            <a:ext cx="11530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Deendayal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Antyodaya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Yojana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630729"/>
            <a:ext cx="12191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National Rural Livelihoods Mission</a:t>
            </a:r>
          </a:p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Ministry of Rural Development,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Govt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of India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834" y="227107"/>
            <a:ext cx="2522329" cy="1703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3150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2830" y="122829"/>
            <a:ext cx="11429787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sz="2800" b="1" u="sng" dirty="0"/>
              <a:t>Verification of Bank Branch Masters………..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3702" b="33246"/>
          <a:stretch/>
        </p:blipFill>
        <p:spPr>
          <a:xfrm>
            <a:off x="23812" y="793107"/>
            <a:ext cx="12144375" cy="22666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47699" b="31456"/>
          <a:stretch/>
        </p:blipFill>
        <p:spPr>
          <a:xfrm>
            <a:off x="0" y="3366758"/>
            <a:ext cx="12144375" cy="14295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2684328" y="4908934"/>
            <a:ext cx="6306791" cy="5329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Information required to add Bank Branch</a:t>
            </a:r>
            <a:endParaRPr lang="en-IN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3846315"/>
              </p:ext>
            </p:extLst>
          </p:nvPr>
        </p:nvGraphicFramePr>
        <p:xfrm>
          <a:off x="23811" y="5392427"/>
          <a:ext cx="12120565" cy="15128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57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06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8139">
                  <a:extLst>
                    <a:ext uri="{9D8B030D-6E8A-4147-A177-3AD203B41FA5}">
                      <a16:colId xmlns:a16="http://schemas.microsoft.com/office/drawing/2014/main" val="3392256429"/>
                    </a:ext>
                  </a:extLst>
                </a:gridCol>
                <a:gridCol w="9989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3059">
                  <a:extLst>
                    <a:ext uri="{9D8B030D-6E8A-4147-A177-3AD203B41FA5}">
                      <a16:colId xmlns:a16="http://schemas.microsoft.com/office/drawing/2014/main" val="3183925020"/>
                    </a:ext>
                  </a:extLst>
                </a:gridCol>
                <a:gridCol w="1333226">
                  <a:extLst>
                    <a:ext uri="{9D8B030D-6E8A-4147-A177-3AD203B41FA5}">
                      <a16:colId xmlns:a16="http://schemas.microsoft.com/office/drawing/2014/main" val="2813653462"/>
                    </a:ext>
                  </a:extLst>
                </a:gridCol>
                <a:gridCol w="13332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864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36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367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3367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Sl.No</a:t>
                      </a:r>
                      <a:endParaRPr lang="en-I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State</a:t>
                      </a:r>
                      <a:endParaRPr lang="en-I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State ID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District</a:t>
                      </a:r>
                      <a:endParaRPr lang="en-I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District ID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Block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Block ID</a:t>
                      </a:r>
                      <a:endParaRPr lang="en-I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Bank</a:t>
                      </a:r>
                      <a:endParaRPr lang="en-I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Branch</a:t>
                      </a:r>
                      <a:endParaRPr lang="en-I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IFSC</a:t>
                      </a:r>
                      <a:endParaRPr lang="en-I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Branch code (RRBs)</a:t>
                      </a:r>
                      <a:endParaRPr lang="en-I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44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30" y="742746"/>
            <a:ext cx="11077576" cy="514712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All credit linked SHGs are visible or not?</a:t>
            </a:r>
          </a:p>
          <a:p>
            <a:pPr marL="0" indent="0">
              <a:buNone/>
            </a:pPr>
            <a:r>
              <a:rPr lang="en-US" dirty="0"/>
              <a:t>			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2830" y="122829"/>
            <a:ext cx="11429787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sz="2800" b="1" u="sng" dirty="0"/>
              <a:t>Verification of SHGs and Loans………..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5FB500-0073-4609-8461-FA1050EF1E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03" b="11208"/>
          <a:stretch/>
        </p:blipFill>
        <p:spPr>
          <a:xfrm>
            <a:off x="0" y="1258956"/>
            <a:ext cx="12192000" cy="559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044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30" y="742746"/>
            <a:ext cx="11077576" cy="514712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All credit linked SHGs are visible or not?</a:t>
            </a:r>
          </a:p>
          <a:p>
            <a:pPr marL="0" indent="0">
              <a:buNone/>
            </a:pPr>
            <a:r>
              <a:rPr lang="en-US" dirty="0"/>
              <a:t>			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2830" y="122829"/>
            <a:ext cx="11429787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sz="2800" b="1" u="sng" dirty="0"/>
              <a:t>Verification of SHGs and Loans………..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E448F8-CF08-482E-97FC-06804BE71D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762" b="22112"/>
          <a:stretch/>
        </p:blipFill>
        <p:spPr>
          <a:xfrm>
            <a:off x="-198783" y="1219199"/>
            <a:ext cx="12695583" cy="551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029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30" y="742746"/>
            <a:ext cx="11077576" cy="514712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All credit linked SHGs are visible or not?</a:t>
            </a:r>
          </a:p>
          <a:p>
            <a:pPr marL="0" indent="0">
              <a:buNone/>
            </a:pPr>
            <a:r>
              <a:rPr lang="en-US" dirty="0"/>
              <a:t>			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2830" y="122829"/>
            <a:ext cx="11429787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sz="2800" b="1" u="sng" dirty="0"/>
              <a:t>Verification of SHGs and Loans………..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74DB15-4763-4D44-AF30-747FF649CB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4" t="30328" r="2608" b="19213"/>
          <a:stretch/>
        </p:blipFill>
        <p:spPr>
          <a:xfrm>
            <a:off x="0" y="1245703"/>
            <a:ext cx="12191999" cy="548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36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30" y="742746"/>
            <a:ext cx="11077576" cy="514712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All credit linked SHGs are visible or not?</a:t>
            </a:r>
          </a:p>
          <a:p>
            <a:pPr marL="0" indent="0">
              <a:buNone/>
            </a:pPr>
            <a:r>
              <a:rPr lang="en-US" dirty="0"/>
              <a:t>			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2830" y="122829"/>
            <a:ext cx="11429787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sz="2800" b="1" u="sng" dirty="0"/>
              <a:t>Verification of SHGs and Loans………..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B7FC1C-4FA0-4634-ACAD-D3D1F231D6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608" b="27912"/>
          <a:stretch/>
        </p:blipFill>
        <p:spPr>
          <a:xfrm>
            <a:off x="0" y="1202635"/>
            <a:ext cx="12192000" cy="22263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C21A94-5188-416D-8513-51695072FB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443"/>
          <a:stretch/>
        </p:blipFill>
        <p:spPr>
          <a:xfrm>
            <a:off x="47625" y="3429000"/>
            <a:ext cx="12144375" cy="416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3245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30" y="742746"/>
            <a:ext cx="11077576" cy="514712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All credit linked SHGs are visible or not?</a:t>
            </a:r>
          </a:p>
          <a:p>
            <a:pPr marL="0" indent="0">
              <a:buNone/>
            </a:pPr>
            <a:r>
              <a:rPr lang="en-US" dirty="0"/>
              <a:t>			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2830" y="122829"/>
            <a:ext cx="11429787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sz="2800" b="1" u="sng" dirty="0"/>
              <a:t>Verification of SHGs and Loans………..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" y="1171978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841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30" y="742746"/>
            <a:ext cx="11077576" cy="514712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All credit linked SHGs are visible or not?</a:t>
            </a:r>
          </a:p>
          <a:p>
            <a:pPr marL="0" indent="0">
              <a:buNone/>
            </a:pPr>
            <a:r>
              <a:rPr lang="en-US" dirty="0"/>
              <a:t>			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2830" y="122829"/>
            <a:ext cx="11429787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sz="2800" b="1" u="sng" dirty="0"/>
              <a:t>Verification of SHGs and Loans………..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9098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676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30" y="742746"/>
            <a:ext cx="11077576" cy="514712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All credit linked SHGs are visible or not?</a:t>
            </a:r>
          </a:p>
          <a:p>
            <a:pPr marL="0" indent="0">
              <a:buNone/>
            </a:pPr>
            <a:r>
              <a:rPr lang="en-US" dirty="0"/>
              <a:t>			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2830" y="122829"/>
            <a:ext cx="11429787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sz="2800" b="1" u="sng" dirty="0"/>
              <a:t>Verification of SHGs and Loans………..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7735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1123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2AAC3D90-5536-409B-9628-360C7FE6999A}"/>
              </a:ext>
            </a:extLst>
          </p:cNvPr>
          <p:cNvSpPr/>
          <p:nvPr/>
        </p:nvSpPr>
        <p:spPr>
          <a:xfrm>
            <a:off x="0" y="2923127"/>
            <a:ext cx="12192000" cy="101174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SHG Bank Linkage – State Login ID</a:t>
            </a:r>
          </a:p>
        </p:txBody>
      </p:sp>
    </p:spTree>
    <p:extLst>
      <p:ext uri="{BB962C8B-B14F-4D97-AF65-F5344CB8AC3E}">
        <p14:creationId xmlns:p14="http://schemas.microsoft.com/office/powerpoint/2010/main" val="1347650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30" y="742746"/>
            <a:ext cx="11077576" cy="51471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		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2830" y="122829"/>
            <a:ext cx="11429787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sz="2800" b="1" u="sng" dirty="0"/>
              <a:t>Options available in State Login ID………..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4484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878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63247"/>
            <a:ext cx="12192000" cy="153492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NRLM SHG Bank Linkage Portal</a:t>
            </a:r>
            <a:br>
              <a:rPr lang="en-US" dirty="0"/>
            </a:br>
            <a:r>
              <a:rPr lang="en-US" dirty="0">
                <a:hlinkClick r:id="rId2"/>
              </a:rPr>
              <a:t>https://daynrlmbl.aajeevika.gov.in</a:t>
            </a:r>
            <a:r>
              <a:rPr lang="en-US" dirty="0"/>
              <a:t>	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5004" y="1825625"/>
            <a:ext cx="12096996" cy="4729554"/>
          </a:xfrm>
        </p:spPr>
        <p:txBody>
          <a:bodyPr/>
          <a:lstStyle/>
          <a:p>
            <a:r>
              <a:rPr lang="en-US" sz="3200" dirty="0"/>
              <a:t>Source data: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/>
              <a:t> From Banks, directly from CBS on monthly basis.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/>
              <a:t> No manual intervention for data </a:t>
            </a:r>
            <a:r>
              <a:rPr lang="en-US" sz="2800" dirty="0" err="1"/>
              <a:t>updation</a:t>
            </a:r>
            <a:r>
              <a:rPr lang="en-US" sz="2800" dirty="0"/>
              <a:t>.</a:t>
            </a:r>
          </a:p>
          <a:p>
            <a:r>
              <a:rPr lang="en-US" sz="3200" dirty="0"/>
              <a:t>Protocols: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/>
              <a:t> This portal is for SHG Bank Linkage </a:t>
            </a:r>
            <a:r>
              <a:rPr lang="en-US" sz="2800" dirty="0" err="1"/>
              <a:t>programe</a:t>
            </a:r>
            <a:r>
              <a:rPr lang="en-US" sz="2800" dirty="0"/>
              <a:t>.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/>
              <a:t> Can view SHG wise details with login.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/>
              <a:t> Transaction between bank and SHG after credit linkage.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/>
              <a:t> Using the data for monitoring of SHG Bank Linkage and to rollout Interest Subvention in cat2 districts 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dirty="0"/>
          </a:p>
          <a:p>
            <a:pPr lvl="1">
              <a:buFont typeface="Wingdings" panose="05000000000000000000" pitchFamily="2" charset="2"/>
              <a:buChar char="Ø"/>
            </a:pPr>
            <a:endParaRPr lang="en-US" dirty="0"/>
          </a:p>
          <a:p>
            <a:pPr lvl="1">
              <a:buFont typeface="Wingdings" panose="05000000000000000000" pitchFamily="2" charset="2"/>
              <a:buChar char="Ø"/>
            </a:pPr>
            <a:endParaRPr lang="en-US" dirty="0"/>
          </a:p>
          <a:p>
            <a:pPr lvl="1">
              <a:buFont typeface="Wingdings" panose="05000000000000000000" pitchFamily="2" charset="2"/>
              <a:buChar char="Ø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7952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30" y="742746"/>
            <a:ext cx="11077576" cy="51471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		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2830" y="122829"/>
            <a:ext cx="11429787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sz="2800" b="1" u="sng" dirty="0"/>
              <a:t>Options available in State Login ID………..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" y="691605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8479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30" y="742746"/>
            <a:ext cx="11077576" cy="51471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		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2830" y="122829"/>
            <a:ext cx="11429787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sz="2800" b="1" u="sng" dirty="0"/>
              <a:t>Options available in State Login ID………..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2746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1460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30" y="742746"/>
            <a:ext cx="11077576" cy="51471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		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2830" y="122829"/>
            <a:ext cx="11429787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sz="2800" b="1" u="sng" dirty="0"/>
              <a:t>Options available in State Login ID………..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" y="742746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9386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30" y="742746"/>
            <a:ext cx="11077576" cy="51471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		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2830" y="122829"/>
            <a:ext cx="11429787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sz="2800" b="1" u="sng" dirty="0"/>
              <a:t>Options available in State Login ID………..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8295"/>
          <a:stretch/>
        </p:blipFill>
        <p:spPr>
          <a:xfrm>
            <a:off x="0" y="729867"/>
            <a:ext cx="12144375" cy="612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8757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30" y="742746"/>
            <a:ext cx="11077576" cy="51471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		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2830" y="122829"/>
            <a:ext cx="11429787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sz="2800" b="1" u="sng" dirty="0"/>
              <a:t>Options available in State Login ID………..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" y="742746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4054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2AAC3D90-5536-409B-9628-360C7FE6999A}"/>
              </a:ext>
            </a:extLst>
          </p:cNvPr>
          <p:cNvSpPr/>
          <p:nvPr/>
        </p:nvSpPr>
        <p:spPr>
          <a:xfrm>
            <a:off x="0" y="2923127"/>
            <a:ext cx="12192000" cy="101174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SHG Bank Linkage – District Login ID</a:t>
            </a:r>
          </a:p>
        </p:txBody>
      </p:sp>
    </p:spTree>
    <p:extLst>
      <p:ext uri="{BB962C8B-B14F-4D97-AF65-F5344CB8AC3E}">
        <p14:creationId xmlns:p14="http://schemas.microsoft.com/office/powerpoint/2010/main" val="12471462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30" y="742746"/>
            <a:ext cx="11077576" cy="51471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		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2830" y="122829"/>
            <a:ext cx="11429787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sz="2800" b="1" u="sng" dirty="0"/>
              <a:t>Options available in District Login ID………..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" y="742746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2688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30" y="742746"/>
            <a:ext cx="11077576" cy="51471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		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2830" y="122829"/>
            <a:ext cx="11429787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sz="2800" b="1" u="sng" dirty="0"/>
              <a:t>Options available in District Login ID………..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487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30" y="742746"/>
            <a:ext cx="11077576" cy="51471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		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2830" y="122829"/>
            <a:ext cx="11429787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sz="2800" b="1" u="sng" dirty="0"/>
              <a:t>Options available in District Login ID………..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" y="716988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9401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30" y="742746"/>
            <a:ext cx="11077576" cy="51471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		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2830" y="122829"/>
            <a:ext cx="11429787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sz="2800" b="1" u="sng" dirty="0"/>
              <a:t>Options available in District Login ID………..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" y="704109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657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909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30" y="742746"/>
            <a:ext cx="11077576" cy="51471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		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2830" y="122829"/>
            <a:ext cx="11429787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sz="2800" b="1" u="sng" dirty="0"/>
              <a:t>Options available in District Login ID………..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" y="729867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0298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6"/>
            <a:ext cx="12192000" cy="715530"/>
          </a:xfrm>
        </p:spPr>
        <p:txBody>
          <a:bodyPr/>
          <a:lstStyle/>
          <a:p>
            <a:pPr algn="ctr"/>
            <a:r>
              <a:rPr lang="en-US" dirty="0"/>
              <a:t>Challenges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255" y="1243734"/>
            <a:ext cx="11792197" cy="4351338"/>
          </a:xfrm>
        </p:spPr>
        <p:txBody>
          <a:bodyPr/>
          <a:lstStyle/>
          <a:p>
            <a:r>
              <a:rPr lang="en-US" sz="4000" dirty="0"/>
              <a:t>Product Codes - …………….. </a:t>
            </a:r>
          </a:p>
          <a:p>
            <a:r>
              <a:rPr lang="en-US" sz="4000" dirty="0"/>
              <a:t>Monitoring of data sharing by states </a:t>
            </a:r>
            <a:endParaRPr lang="en-US" sz="3200" dirty="0"/>
          </a:p>
          <a:p>
            <a:r>
              <a:rPr lang="en-US" sz="4000" dirty="0"/>
              <a:t>Use of reports by Banks and States </a:t>
            </a:r>
          </a:p>
          <a:p>
            <a:r>
              <a:rPr lang="en-US" sz="4000" dirty="0"/>
              <a:t>Reconsolidation reports: Bank – BL Portal.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4957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9543" y="0"/>
            <a:ext cx="11872913" cy="657225"/>
          </a:xfrm>
        </p:spPr>
        <p:txBody>
          <a:bodyPr>
            <a:normAutofit fontScale="90000"/>
          </a:bodyPr>
          <a:lstStyle/>
          <a:p>
            <a:r>
              <a:rPr lang="en-IN" dirty="0"/>
              <a:t>Operational Issues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9543" y="896937"/>
            <a:ext cx="11872913" cy="5450854"/>
          </a:xfrm>
        </p:spPr>
        <p:txBody>
          <a:bodyPr/>
          <a:lstStyle/>
          <a:p>
            <a:r>
              <a:rPr lang="en-IN" dirty="0"/>
              <a:t>Geo Master issue – Missing Districts and Blocks</a:t>
            </a:r>
          </a:p>
          <a:p>
            <a:r>
              <a:rPr lang="en-IN" dirty="0"/>
              <a:t>Bank Master issue – Missing Bank and Branches</a:t>
            </a:r>
          </a:p>
          <a:p>
            <a:r>
              <a:rPr lang="en-IN" dirty="0"/>
              <a:t>Branch Master issue – Wrongly Mapped Branches</a:t>
            </a:r>
          </a:p>
          <a:p>
            <a:r>
              <a:rPr lang="en-IN" dirty="0"/>
              <a:t>Missing Loan accounts</a:t>
            </a:r>
          </a:p>
          <a:p>
            <a:r>
              <a:rPr lang="en-IN" dirty="0"/>
              <a:t>Non-SHG details</a:t>
            </a:r>
          </a:p>
          <a:p>
            <a:r>
              <a:rPr lang="en-IN" dirty="0"/>
              <a:t>Marking of NRLM SHGs</a:t>
            </a:r>
          </a:p>
          <a:p>
            <a:r>
              <a:rPr lang="en-IN" dirty="0"/>
              <a:t>Disbursement of Interest Subvention in Category 2 districts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552912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2082018"/>
            <a:ext cx="12192000" cy="212422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dirty="0"/>
          </a:p>
        </p:txBody>
      </p:sp>
      <p:sp>
        <p:nvSpPr>
          <p:cNvPr id="4" name="Rectangle 3"/>
          <p:cNvSpPr/>
          <p:nvPr/>
        </p:nvSpPr>
        <p:spPr>
          <a:xfrm>
            <a:off x="2692429" y="2529453"/>
            <a:ext cx="657532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Interest Subvention</a:t>
            </a:r>
            <a:endParaRPr lang="en-US" sz="6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83142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233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7209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7571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5110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4192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2082018"/>
            <a:ext cx="12192000" cy="212422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dirty="0"/>
          </a:p>
        </p:txBody>
      </p:sp>
      <p:sp>
        <p:nvSpPr>
          <p:cNvPr id="4" name="Rectangle 3"/>
          <p:cNvSpPr/>
          <p:nvPr/>
        </p:nvSpPr>
        <p:spPr>
          <a:xfrm>
            <a:off x="4201526" y="2529453"/>
            <a:ext cx="355712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355199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2462" y="777923"/>
            <a:ext cx="11077576" cy="558385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All the districts are available on the portal or not?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All blocks are available on the portal or not?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All bank branches are available on the portal or not?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>
                <a:solidFill>
                  <a:srgbClr val="FF0000"/>
                </a:solidFill>
              </a:rPr>
              <a:t>Inform NMMU to add missing district, block and branch details</a:t>
            </a:r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/>
              <a:t>Information required to add Missing Block</a:t>
            </a:r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1793554"/>
              </p:ext>
            </p:extLst>
          </p:nvPr>
        </p:nvGraphicFramePr>
        <p:xfrm>
          <a:off x="0" y="3935896"/>
          <a:ext cx="12059478" cy="15372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6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42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893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181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30972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Sl.No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Name of the Missing Block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Block code as per MIS Portal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Name of the District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3140">
                <a:tc>
                  <a:txBody>
                    <a:bodyPr/>
                    <a:lstStyle/>
                    <a:p>
                      <a:endParaRPr lang="en-I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3140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22830" y="122829"/>
            <a:ext cx="11429787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IN" sz="2800" b="1" u="sng" dirty="0"/>
              <a:t>Verification of Geo Masters………..</a:t>
            </a:r>
          </a:p>
        </p:txBody>
      </p:sp>
    </p:spTree>
    <p:extLst>
      <p:ext uri="{BB962C8B-B14F-4D97-AF65-F5344CB8AC3E}">
        <p14:creationId xmlns:p14="http://schemas.microsoft.com/office/powerpoint/2010/main" val="194103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23029" y="646049"/>
            <a:ext cx="67338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Information required to add Missing District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2830" y="122829"/>
            <a:ext cx="11429787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IN" sz="2800" b="1" u="sng" dirty="0"/>
              <a:t>Verification of Geo Masters………..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1507044"/>
              </p:ext>
            </p:extLst>
          </p:nvPr>
        </p:nvGraphicFramePr>
        <p:xfrm>
          <a:off x="53164" y="1119310"/>
          <a:ext cx="12138836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6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6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453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020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084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Sl.No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Name of the New District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Blocks coming under new district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New Block or Old Block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District name in case of Old Block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52924"/>
          <a:stretch/>
        </p:blipFill>
        <p:spPr>
          <a:xfrm>
            <a:off x="53164" y="3513545"/>
            <a:ext cx="12144375" cy="322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17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8F4BDF-8B09-42F7-A9AA-09E4EDA4A5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035" b="28685"/>
          <a:stretch/>
        </p:blipFill>
        <p:spPr>
          <a:xfrm>
            <a:off x="0" y="0"/>
            <a:ext cx="12192000" cy="26239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26D05C-423C-4DA4-B433-ED6D80E9ED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622" b="45312"/>
          <a:stretch/>
        </p:blipFill>
        <p:spPr>
          <a:xfrm>
            <a:off x="0" y="2769705"/>
            <a:ext cx="12192000" cy="18553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7A962F-9EED-4735-9A66-8DDCC8D836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935" b="32552"/>
          <a:stretch/>
        </p:blipFill>
        <p:spPr>
          <a:xfrm>
            <a:off x="0" y="4770784"/>
            <a:ext cx="12192000" cy="216010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504515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041" y="818865"/>
            <a:ext cx="11077576" cy="514712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Whether all the branches available on the portal or not?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2830" y="122829"/>
            <a:ext cx="11429787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sz="2800" b="1" u="sng" dirty="0"/>
              <a:t>Verification of Bank Branch Masters………..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6537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16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041" y="818865"/>
            <a:ext cx="11077576" cy="514712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Whether all the branches available on the portal or not?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2830" y="122829"/>
            <a:ext cx="11429787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sz="2800" b="1" u="sng" dirty="0"/>
              <a:t>Verification of Bank Branch Masters………..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543FF1-DAE3-415A-A3EC-054D02C57C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629" b="10468"/>
          <a:stretch/>
        </p:blipFill>
        <p:spPr>
          <a:xfrm>
            <a:off x="0" y="1272209"/>
            <a:ext cx="12192000" cy="558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76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041" y="818865"/>
            <a:ext cx="11077576" cy="514712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Whether all the branches available on the portal or not?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2830" y="122829"/>
            <a:ext cx="11429787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sz="2800" b="1" u="sng" dirty="0"/>
              <a:t>Verification of Bank Branch Masters………..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9695" r="26475" b="19602"/>
          <a:stretch/>
        </p:blipFill>
        <p:spPr>
          <a:xfrm>
            <a:off x="122831" y="1344303"/>
            <a:ext cx="11817378" cy="650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569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2081</TotalTime>
  <Words>612</Words>
  <Application>Microsoft Office PowerPoint</Application>
  <PresentationFormat>Widescreen</PresentationFormat>
  <Paragraphs>114</Paragraphs>
  <Slides>39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Wingdings</vt:lpstr>
      <vt:lpstr>Office Theme</vt:lpstr>
      <vt:lpstr>PowerPoint Presentation</vt:lpstr>
      <vt:lpstr>NRLM SHG Bank Linkage Portal https://daynrlmbl.aajeevika.gov.in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Challenges </vt:lpstr>
      <vt:lpstr>Operational Issues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Financial Inclusion</dc:title>
  <dc:creator>Anil</dc:creator>
  <cp:lastModifiedBy>B Lokesh</cp:lastModifiedBy>
  <cp:revision>130</cp:revision>
  <dcterms:created xsi:type="dcterms:W3CDTF">2018-05-18T04:44:28Z</dcterms:created>
  <dcterms:modified xsi:type="dcterms:W3CDTF">2020-11-12T09:01:35Z</dcterms:modified>
</cp:coreProperties>
</file>